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307" r:id="rId2"/>
  </p:sldIdLst>
  <p:sldSz cx="38404800" cy="2560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67"/>
    <p:restoredTop sz="96405"/>
  </p:normalViewPr>
  <p:slideViewPr>
    <p:cSldViewPr snapToGrid="0" snapToObjects="1">
      <p:cViewPr>
        <p:scale>
          <a:sx n="25" d="100"/>
          <a:sy n="25" d="100"/>
        </p:scale>
        <p:origin x="56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4:03:1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4:03:1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4190155"/>
            <a:ext cx="32644080" cy="8913707"/>
          </a:xfrm>
        </p:spPr>
        <p:txBody>
          <a:bodyPr anchor="b"/>
          <a:lstStyle>
            <a:lvl1pPr algn="ctr">
              <a:defRPr sz="2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3447609"/>
            <a:ext cx="28803600" cy="6181511"/>
          </a:xfrm>
        </p:spPr>
        <p:txBody>
          <a:bodyPr/>
          <a:lstStyle>
            <a:lvl1pPr marL="0" indent="0" algn="ctr">
              <a:buNone/>
              <a:defRPr sz="8960"/>
            </a:lvl1pPr>
            <a:lvl2pPr marL="1706865" indent="0" algn="ctr">
              <a:buNone/>
              <a:defRPr sz="7467"/>
            </a:lvl2pPr>
            <a:lvl3pPr marL="3413730" indent="0" algn="ctr">
              <a:buNone/>
              <a:defRPr sz="6720"/>
            </a:lvl3pPr>
            <a:lvl4pPr marL="5120594" indent="0" algn="ctr">
              <a:buNone/>
              <a:defRPr sz="5973"/>
            </a:lvl4pPr>
            <a:lvl5pPr marL="6827459" indent="0" algn="ctr">
              <a:buNone/>
              <a:defRPr sz="5973"/>
            </a:lvl5pPr>
            <a:lvl6pPr marL="8534324" indent="0" algn="ctr">
              <a:buNone/>
              <a:defRPr sz="5973"/>
            </a:lvl6pPr>
            <a:lvl7pPr marL="10241189" indent="0" algn="ctr">
              <a:buNone/>
              <a:defRPr sz="5973"/>
            </a:lvl7pPr>
            <a:lvl8pPr marL="11948053" indent="0" algn="ctr">
              <a:buNone/>
              <a:defRPr sz="5973"/>
            </a:lvl8pPr>
            <a:lvl9pPr marL="13654918" indent="0" algn="ctr">
              <a:buNone/>
              <a:defRPr sz="59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363133"/>
            <a:ext cx="8281035" cy="21697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363133"/>
            <a:ext cx="24363045" cy="21697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7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3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6383028"/>
            <a:ext cx="33124140" cy="10650218"/>
          </a:xfrm>
        </p:spPr>
        <p:txBody>
          <a:bodyPr anchor="b"/>
          <a:lstStyle>
            <a:lvl1pPr>
              <a:defRPr sz="2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17134001"/>
            <a:ext cx="33124140" cy="5600698"/>
          </a:xfrm>
        </p:spPr>
        <p:txBody>
          <a:bodyPr/>
          <a:lstStyle>
            <a:lvl1pPr marL="0" indent="0">
              <a:buNone/>
              <a:defRPr sz="8960">
                <a:solidFill>
                  <a:schemeClr val="tx1"/>
                </a:solidFill>
              </a:defRPr>
            </a:lvl1pPr>
            <a:lvl2pPr marL="1706865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2pPr>
            <a:lvl3pPr marL="341373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3pPr>
            <a:lvl4pPr marL="5120594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4pPr>
            <a:lvl5pPr marL="6827459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5pPr>
            <a:lvl6pPr marL="8534324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6pPr>
            <a:lvl7pPr marL="10241189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7pPr>
            <a:lvl8pPr marL="11948053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8pPr>
            <a:lvl9pPr marL="13654918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6815667"/>
            <a:ext cx="1632204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6815667"/>
            <a:ext cx="1632204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3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363139"/>
            <a:ext cx="33124140" cy="49487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6276342"/>
            <a:ext cx="16247028" cy="3075938"/>
          </a:xfrm>
        </p:spPr>
        <p:txBody>
          <a:bodyPr anchor="b"/>
          <a:lstStyle>
            <a:lvl1pPr marL="0" indent="0">
              <a:buNone/>
              <a:defRPr sz="8960" b="1"/>
            </a:lvl1pPr>
            <a:lvl2pPr marL="1706865" indent="0">
              <a:buNone/>
              <a:defRPr sz="7467" b="1"/>
            </a:lvl2pPr>
            <a:lvl3pPr marL="3413730" indent="0">
              <a:buNone/>
              <a:defRPr sz="6720" b="1"/>
            </a:lvl3pPr>
            <a:lvl4pPr marL="5120594" indent="0">
              <a:buNone/>
              <a:defRPr sz="5973" b="1"/>
            </a:lvl4pPr>
            <a:lvl5pPr marL="6827459" indent="0">
              <a:buNone/>
              <a:defRPr sz="5973" b="1"/>
            </a:lvl5pPr>
            <a:lvl6pPr marL="8534324" indent="0">
              <a:buNone/>
              <a:defRPr sz="5973" b="1"/>
            </a:lvl6pPr>
            <a:lvl7pPr marL="10241189" indent="0">
              <a:buNone/>
              <a:defRPr sz="5973" b="1"/>
            </a:lvl7pPr>
            <a:lvl8pPr marL="11948053" indent="0">
              <a:buNone/>
              <a:defRPr sz="5973" b="1"/>
            </a:lvl8pPr>
            <a:lvl9pPr marL="13654918" indent="0">
              <a:buNone/>
              <a:defRPr sz="5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9352280"/>
            <a:ext cx="16247028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6276342"/>
            <a:ext cx="16327042" cy="3075938"/>
          </a:xfrm>
        </p:spPr>
        <p:txBody>
          <a:bodyPr anchor="b"/>
          <a:lstStyle>
            <a:lvl1pPr marL="0" indent="0">
              <a:buNone/>
              <a:defRPr sz="8960" b="1"/>
            </a:lvl1pPr>
            <a:lvl2pPr marL="1706865" indent="0">
              <a:buNone/>
              <a:defRPr sz="7467" b="1"/>
            </a:lvl2pPr>
            <a:lvl3pPr marL="3413730" indent="0">
              <a:buNone/>
              <a:defRPr sz="6720" b="1"/>
            </a:lvl3pPr>
            <a:lvl4pPr marL="5120594" indent="0">
              <a:buNone/>
              <a:defRPr sz="5973" b="1"/>
            </a:lvl4pPr>
            <a:lvl5pPr marL="6827459" indent="0">
              <a:buNone/>
              <a:defRPr sz="5973" b="1"/>
            </a:lvl5pPr>
            <a:lvl6pPr marL="8534324" indent="0">
              <a:buNone/>
              <a:defRPr sz="5973" b="1"/>
            </a:lvl6pPr>
            <a:lvl7pPr marL="10241189" indent="0">
              <a:buNone/>
              <a:defRPr sz="5973" b="1"/>
            </a:lvl7pPr>
            <a:lvl8pPr marL="11948053" indent="0">
              <a:buNone/>
              <a:defRPr sz="5973" b="1"/>
            </a:lvl8pPr>
            <a:lvl9pPr marL="13654918" indent="0">
              <a:buNone/>
              <a:defRPr sz="5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9352280"/>
            <a:ext cx="16327042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9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2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8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06880"/>
            <a:ext cx="12386548" cy="5974080"/>
          </a:xfrm>
        </p:spPr>
        <p:txBody>
          <a:bodyPr anchor="b"/>
          <a:lstStyle>
            <a:lvl1pPr>
              <a:defRPr sz="11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3686392"/>
            <a:ext cx="19442430" cy="18194867"/>
          </a:xfrm>
        </p:spPr>
        <p:txBody>
          <a:bodyPr/>
          <a:lstStyle>
            <a:lvl1pPr>
              <a:defRPr sz="11947"/>
            </a:lvl1pPr>
            <a:lvl2pPr>
              <a:defRPr sz="10453"/>
            </a:lvl2pPr>
            <a:lvl3pPr>
              <a:defRPr sz="8960"/>
            </a:lvl3pPr>
            <a:lvl4pPr>
              <a:defRPr sz="7467"/>
            </a:lvl4pPr>
            <a:lvl5pPr>
              <a:defRPr sz="7467"/>
            </a:lvl5pPr>
            <a:lvl6pPr>
              <a:defRPr sz="7467"/>
            </a:lvl6pPr>
            <a:lvl7pPr>
              <a:defRPr sz="7467"/>
            </a:lvl7pPr>
            <a:lvl8pPr>
              <a:defRPr sz="7467"/>
            </a:lvl8pPr>
            <a:lvl9pPr>
              <a:defRPr sz="7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7680960"/>
            <a:ext cx="12386548" cy="14229929"/>
          </a:xfrm>
        </p:spPr>
        <p:txBody>
          <a:bodyPr/>
          <a:lstStyle>
            <a:lvl1pPr marL="0" indent="0">
              <a:buNone/>
              <a:defRPr sz="5973"/>
            </a:lvl1pPr>
            <a:lvl2pPr marL="1706865" indent="0">
              <a:buNone/>
              <a:defRPr sz="5227"/>
            </a:lvl2pPr>
            <a:lvl3pPr marL="3413730" indent="0">
              <a:buNone/>
              <a:defRPr sz="4480"/>
            </a:lvl3pPr>
            <a:lvl4pPr marL="5120594" indent="0">
              <a:buNone/>
              <a:defRPr sz="3733"/>
            </a:lvl4pPr>
            <a:lvl5pPr marL="6827459" indent="0">
              <a:buNone/>
              <a:defRPr sz="3733"/>
            </a:lvl5pPr>
            <a:lvl6pPr marL="8534324" indent="0">
              <a:buNone/>
              <a:defRPr sz="3733"/>
            </a:lvl6pPr>
            <a:lvl7pPr marL="10241189" indent="0">
              <a:buNone/>
              <a:defRPr sz="3733"/>
            </a:lvl7pPr>
            <a:lvl8pPr marL="11948053" indent="0">
              <a:buNone/>
              <a:defRPr sz="3733"/>
            </a:lvl8pPr>
            <a:lvl9pPr marL="13654918" indent="0">
              <a:buNone/>
              <a:defRPr sz="3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6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06880"/>
            <a:ext cx="12386548" cy="5974080"/>
          </a:xfrm>
        </p:spPr>
        <p:txBody>
          <a:bodyPr anchor="b"/>
          <a:lstStyle>
            <a:lvl1pPr>
              <a:defRPr sz="11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3686392"/>
            <a:ext cx="19442430" cy="18194867"/>
          </a:xfrm>
        </p:spPr>
        <p:txBody>
          <a:bodyPr anchor="t"/>
          <a:lstStyle>
            <a:lvl1pPr marL="0" indent="0">
              <a:buNone/>
              <a:defRPr sz="11947"/>
            </a:lvl1pPr>
            <a:lvl2pPr marL="1706865" indent="0">
              <a:buNone/>
              <a:defRPr sz="10453"/>
            </a:lvl2pPr>
            <a:lvl3pPr marL="3413730" indent="0">
              <a:buNone/>
              <a:defRPr sz="8960"/>
            </a:lvl3pPr>
            <a:lvl4pPr marL="5120594" indent="0">
              <a:buNone/>
              <a:defRPr sz="7467"/>
            </a:lvl4pPr>
            <a:lvl5pPr marL="6827459" indent="0">
              <a:buNone/>
              <a:defRPr sz="7467"/>
            </a:lvl5pPr>
            <a:lvl6pPr marL="8534324" indent="0">
              <a:buNone/>
              <a:defRPr sz="7467"/>
            </a:lvl6pPr>
            <a:lvl7pPr marL="10241189" indent="0">
              <a:buNone/>
              <a:defRPr sz="7467"/>
            </a:lvl7pPr>
            <a:lvl8pPr marL="11948053" indent="0">
              <a:buNone/>
              <a:defRPr sz="7467"/>
            </a:lvl8pPr>
            <a:lvl9pPr marL="13654918" indent="0">
              <a:buNone/>
              <a:defRPr sz="7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7680960"/>
            <a:ext cx="12386548" cy="14229929"/>
          </a:xfrm>
        </p:spPr>
        <p:txBody>
          <a:bodyPr/>
          <a:lstStyle>
            <a:lvl1pPr marL="0" indent="0">
              <a:buNone/>
              <a:defRPr sz="5973"/>
            </a:lvl1pPr>
            <a:lvl2pPr marL="1706865" indent="0">
              <a:buNone/>
              <a:defRPr sz="5227"/>
            </a:lvl2pPr>
            <a:lvl3pPr marL="3413730" indent="0">
              <a:buNone/>
              <a:defRPr sz="4480"/>
            </a:lvl3pPr>
            <a:lvl4pPr marL="5120594" indent="0">
              <a:buNone/>
              <a:defRPr sz="3733"/>
            </a:lvl4pPr>
            <a:lvl5pPr marL="6827459" indent="0">
              <a:buNone/>
              <a:defRPr sz="3733"/>
            </a:lvl5pPr>
            <a:lvl6pPr marL="8534324" indent="0">
              <a:buNone/>
              <a:defRPr sz="3733"/>
            </a:lvl6pPr>
            <a:lvl7pPr marL="10241189" indent="0">
              <a:buNone/>
              <a:defRPr sz="3733"/>
            </a:lvl7pPr>
            <a:lvl8pPr marL="11948053" indent="0">
              <a:buNone/>
              <a:defRPr sz="3733"/>
            </a:lvl8pPr>
            <a:lvl9pPr marL="13654918" indent="0">
              <a:buNone/>
              <a:defRPr sz="3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8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363139"/>
            <a:ext cx="33124140" cy="494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6815667"/>
            <a:ext cx="33124140" cy="1624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3730379"/>
            <a:ext cx="864108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756D-B096-704D-869F-94EC7F433F65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3730379"/>
            <a:ext cx="1296162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3730379"/>
            <a:ext cx="864108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2C638-3F1E-4946-99BB-1823395C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3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413730" rtl="0" eaLnBrk="1" latinLnBrk="0" hangingPunct="1">
        <a:lnSpc>
          <a:spcPct val="90000"/>
        </a:lnSpc>
        <a:spcBef>
          <a:spcPct val="0"/>
        </a:spcBef>
        <a:buNone/>
        <a:defRPr sz="164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3432" indent="-853432" algn="l" defTabSz="3413730" rtl="0" eaLnBrk="1" latinLnBrk="0" hangingPunct="1">
        <a:lnSpc>
          <a:spcPct val="90000"/>
        </a:lnSpc>
        <a:spcBef>
          <a:spcPts val="3733"/>
        </a:spcBef>
        <a:buFont typeface="Arial" panose="020B0604020202020204" pitchFamily="34" charset="0"/>
        <a:buChar char="•"/>
        <a:defRPr sz="10453" kern="1200">
          <a:solidFill>
            <a:schemeClr val="tx1"/>
          </a:solidFill>
          <a:latin typeface="+mn-lt"/>
          <a:ea typeface="+mn-ea"/>
          <a:cs typeface="+mn-cs"/>
        </a:defRPr>
      </a:lvl1pPr>
      <a:lvl2pPr marL="2560297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2pPr>
      <a:lvl3pPr marL="4267162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3pPr>
      <a:lvl4pPr marL="5974027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4pPr>
      <a:lvl5pPr marL="7680891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5pPr>
      <a:lvl6pPr marL="9387756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6pPr>
      <a:lvl7pPr marL="11094621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486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8pPr>
      <a:lvl9pPr marL="14508350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706865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2pPr>
      <a:lvl3pPr marL="3413730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3pPr>
      <a:lvl4pPr marL="5120594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4pPr>
      <a:lvl5pPr marL="6827459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5pPr>
      <a:lvl6pPr marL="8534324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6pPr>
      <a:lvl7pPr marL="10241189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7pPr>
      <a:lvl8pPr marL="11948053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8pPr>
      <a:lvl9pPr marL="13654918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18" Type="http://schemas.openxmlformats.org/officeDocument/2006/relationships/hyperlink" Target="https://www.nature.com/articles/s41598-019-48815-9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17.jp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customXml" Target="../ink/ink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jpeg"/><Relationship Id="rId10" Type="http://schemas.openxmlformats.org/officeDocument/2006/relationships/image" Target="../media/image7.jpg"/><Relationship Id="rId19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6.jpg"/><Relationship Id="rId14" Type="http://schemas.openxmlformats.org/officeDocument/2006/relationships/image" Target="../media/image11.png"/><Relationship Id="rId2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AB948F-58A5-41D8-ACAA-EB44EAF54761}"/>
              </a:ext>
            </a:extLst>
          </p:cNvPr>
          <p:cNvSpPr/>
          <p:nvPr/>
        </p:nvSpPr>
        <p:spPr>
          <a:xfrm>
            <a:off x="9729605" y="3458367"/>
            <a:ext cx="28655433" cy="22144181"/>
          </a:xfrm>
          <a:prstGeom prst="rect">
            <a:avLst/>
          </a:prstGeom>
          <a:solidFill>
            <a:srgbClr val="E1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9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95979C24-0DBA-47BF-90FE-D8C22C7EC241}"/>
              </a:ext>
            </a:extLst>
          </p:cNvPr>
          <p:cNvSpPr/>
          <p:nvPr/>
        </p:nvSpPr>
        <p:spPr>
          <a:xfrm rot="10800000">
            <a:off x="9749366" y="-1"/>
            <a:ext cx="28607183" cy="5210997"/>
          </a:xfrm>
          <a:prstGeom prst="round2SameRect">
            <a:avLst>
              <a:gd name="adj1" fmla="val 8041"/>
              <a:gd name="adj2" fmla="val 0"/>
            </a:avLst>
          </a:prstGeom>
          <a:solidFill>
            <a:srgbClr val="3109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9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DD14E-C199-4760-AEC8-5A122DC933FE}"/>
              </a:ext>
            </a:extLst>
          </p:cNvPr>
          <p:cNvSpPr txBox="1"/>
          <p:nvPr/>
        </p:nvSpPr>
        <p:spPr>
          <a:xfrm>
            <a:off x="11726696" y="938508"/>
            <a:ext cx="24403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MillerBanner Black" panose="02000504090000020003" pitchFamily="50" charset="0"/>
              </a:rPr>
              <a:t>Gentle equilibration of macromolecular crystals to new solutions with </a:t>
            </a:r>
            <a:r>
              <a:rPr lang="en-US" sz="9600" dirty="0">
                <a:solidFill>
                  <a:srgbClr val="60FF9D"/>
                </a:solidFill>
                <a:latin typeface="MillerBanner Black" panose="02000504090000020003" pitchFamily="50" charset="0"/>
              </a:rPr>
              <a:t>minimal handling. </a:t>
            </a:r>
            <a:endParaRPr lang="en-US" sz="9600" dirty="0">
              <a:solidFill>
                <a:schemeClr val="bg1"/>
              </a:solidFill>
              <a:latin typeface="MillerBanner Black" panose="02000504090000020003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056F8-BC27-4DCD-B15C-FA94A7DA881D}"/>
              </a:ext>
            </a:extLst>
          </p:cNvPr>
          <p:cNvSpPr txBox="1"/>
          <p:nvPr/>
        </p:nvSpPr>
        <p:spPr>
          <a:xfrm>
            <a:off x="456503" y="3459019"/>
            <a:ext cx="7402946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33" dirty="0">
                <a:solidFill>
                  <a:srgbClr val="31092D"/>
                </a:solidFill>
                <a:latin typeface="MillerBanner Black" panose="02000504090000020003" pitchFamily="50" charset="0"/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98A35-9306-4E6A-8713-5AA6CAD12EE9}"/>
              </a:ext>
            </a:extLst>
          </p:cNvPr>
          <p:cNvSpPr txBox="1"/>
          <p:nvPr/>
        </p:nvSpPr>
        <p:spPr>
          <a:xfrm>
            <a:off x="456502" y="6918038"/>
            <a:ext cx="7402946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33" dirty="0">
                <a:solidFill>
                  <a:srgbClr val="31092D"/>
                </a:solidFill>
                <a:latin typeface="MillerBanner Black" panose="02000504090000020003" pitchFamily="50" charset="0"/>
              </a:rPr>
              <a:t>Approach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3B809-9BA6-469D-9DD0-E6C31E9578E7}"/>
              </a:ext>
            </a:extLst>
          </p:cNvPr>
          <p:cNvSpPr txBox="1"/>
          <p:nvPr/>
        </p:nvSpPr>
        <p:spPr>
          <a:xfrm>
            <a:off x="48249" y="654240"/>
            <a:ext cx="9452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Doug Juers, </a:t>
            </a:r>
            <a:r>
              <a:rPr lang="en-US" sz="4000" b="1" dirty="0">
                <a:solidFill>
                  <a:srgbClr val="3109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Sean Stothers, </a:t>
            </a:r>
          </a:p>
          <a:p>
            <a:pPr algn="ctr"/>
            <a:r>
              <a:rPr lang="en-US" sz="4000" b="1" dirty="0">
                <a:solidFill>
                  <a:srgbClr val="3109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Jack Quire, Charlie Dibb</a:t>
            </a:r>
          </a:p>
          <a:p>
            <a:pPr algn="ctr"/>
            <a:r>
              <a:rPr lang="en-US" sz="3200" b="1" dirty="0">
                <a:solidFill>
                  <a:srgbClr val="3109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Department of Physics &amp; Program in BBMB</a:t>
            </a:r>
          </a:p>
          <a:p>
            <a:pPr algn="ctr"/>
            <a:r>
              <a:rPr lang="en-US" sz="3200" b="1" dirty="0">
                <a:solidFill>
                  <a:srgbClr val="3109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Whitman College, Walla Walla WA  </a:t>
            </a:r>
            <a:endParaRPr lang="en-US" sz="3200" dirty="0">
              <a:solidFill>
                <a:srgbClr val="31092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FFB07-8DE4-4252-A036-536551FF354E}"/>
              </a:ext>
            </a:extLst>
          </p:cNvPr>
          <p:cNvSpPr txBox="1"/>
          <p:nvPr/>
        </p:nvSpPr>
        <p:spPr>
          <a:xfrm>
            <a:off x="581890" y="4382152"/>
            <a:ext cx="8950275" cy="162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89" b="1" dirty="0">
                <a:latin typeface="Segoe UI" panose="020B0502040204020203" pitchFamily="34" charset="0"/>
                <a:cs typeface="Segoe UI" panose="020B0502040204020203" pitchFamily="34" charset="0"/>
              </a:rPr>
              <a:t>Macromolecular crystals </a:t>
            </a:r>
            <a:r>
              <a:rPr lang="en-US" sz="2489" dirty="0">
                <a:latin typeface="Segoe UI" panose="020B0502040204020203" pitchFamily="34" charset="0"/>
                <a:cs typeface="Segoe UI" panose="020B0502040204020203" pitchFamily="34" charset="0"/>
              </a:rPr>
              <a:t>are easily damaged during transfer to new solutions due to handling and/or osmotic effects. Here we explore two methods to gently equilibrate crystals to new solutions with minimal handling. </a:t>
            </a:r>
            <a:endParaRPr lang="en-US" sz="1089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43E67C-BD27-47D9-84CC-43CBC2920FEA}"/>
              </a:ext>
            </a:extLst>
          </p:cNvPr>
          <p:cNvSpPr/>
          <p:nvPr/>
        </p:nvSpPr>
        <p:spPr>
          <a:xfrm>
            <a:off x="581891" y="8541705"/>
            <a:ext cx="4599709" cy="108835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159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000" tIns="168000" rIns="168000" bIns="168000" rtlCol="0" anchor="ctr"/>
          <a:lstStyle/>
          <a:p>
            <a:r>
              <a:rPr lang="en-US" sz="44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Liquid Based</a:t>
            </a:r>
            <a:endParaRPr lang="en-US" sz="4400" dirty="0">
              <a:solidFill>
                <a:srgbClr val="31092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D17343-191C-18A4-6B9D-1595E6FF3C2B}"/>
              </a:ext>
            </a:extLst>
          </p:cNvPr>
          <p:cNvSpPr/>
          <p:nvPr/>
        </p:nvSpPr>
        <p:spPr>
          <a:xfrm>
            <a:off x="456502" y="17072128"/>
            <a:ext cx="4599709" cy="108835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159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000" tIns="168000" rIns="168000" bIns="168000" rtlCol="0" anchor="ctr"/>
          <a:lstStyle/>
          <a:p>
            <a:r>
              <a:rPr lang="en-US" sz="44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Aerosol Based</a:t>
            </a:r>
            <a:endParaRPr lang="en-US" sz="4400" dirty="0">
              <a:solidFill>
                <a:srgbClr val="31092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FFF9128-558A-D5D8-0892-081DD30B81AC}"/>
                  </a:ext>
                </a:extLst>
              </p14:cNvPr>
              <p14:cNvContentPartPr/>
              <p14:nvPr/>
            </p14:nvContentPartPr>
            <p14:xfrm>
              <a:off x="9532166" y="17437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FFF9128-558A-D5D8-0892-081DD30B81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3166" y="1735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1FE4CF-C3C1-F45D-715A-E0CAB17A7D8A}"/>
                  </a:ext>
                </a:extLst>
              </p14:cNvPr>
              <p14:cNvContentPartPr/>
              <p14:nvPr/>
            </p14:nvContentPartPr>
            <p14:xfrm>
              <a:off x="18769406" y="39847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1FE4CF-C3C1-F45D-715A-E0CAB17A7D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60406" y="39757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B49A2C4-F46F-485F-D392-3BADCDC8A5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85" t="6811" r="20799" b="71250"/>
          <a:stretch/>
        </p:blipFill>
        <p:spPr>
          <a:xfrm>
            <a:off x="4794" y="10647161"/>
            <a:ext cx="8183881" cy="561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B4F7EC-C6BF-65FF-A5BD-E0447BE4CC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49" t="28743" r="48790" b="49417"/>
          <a:stretch/>
        </p:blipFill>
        <p:spPr>
          <a:xfrm>
            <a:off x="1997151" y="18402158"/>
            <a:ext cx="4218301" cy="490696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804466-2E2A-DA94-6160-09EDEF2ACD4F}"/>
              </a:ext>
            </a:extLst>
          </p:cNvPr>
          <p:cNvSpPr/>
          <p:nvPr/>
        </p:nvSpPr>
        <p:spPr>
          <a:xfrm>
            <a:off x="10232749" y="6260806"/>
            <a:ext cx="4599709" cy="108835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159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000" tIns="168000" rIns="168000" bIns="168000" rtlCol="0" anchor="ctr"/>
          <a:lstStyle/>
          <a:p>
            <a:pPr algn="ctr"/>
            <a:r>
              <a:rPr lang="en-US" sz="44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Liquid Based</a:t>
            </a:r>
            <a:endParaRPr lang="en-US" sz="4400" dirty="0">
              <a:solidFill>
                <a:srgbClr val="31092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65767E-39AB-3641-253A-10FA39615DA9}"/>
              </a:ext>
            </a:extLst>
          </p:cNvPr>
          <p:cNvSpPr/>
          <p:nvPr/>
        </p:nvSpPr>
        <p:spPr>
          <a:xfrm>
            <a:off x="10228446" y="16363358"/>
            <a:ext cx="4599709" cy="108835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159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000" tIns="168000" rIns="168000" bIns="168000" rtlCol="0" anchor="ctr"/>
          <a:lstStyle/>
          <a:p>
            <a:pPr algn="ctr"/>
            <a:r>
              <a:rPr lang="en-US" sz="44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Aerosol Based</a:t>
            </a:r>
            <a:endParaRPr lang="en-US" sz="4400" dirty="0">
              <a:solidFill>
                <a:srgbClr val="31092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8CDA04-6540-CC4E-77B9-36AA781AF6A6}"/>
              </a:ext>
            </a:extLst>
          </p:cNvPr>
          <p:cNvSpPr txBox="1"/>
          <p:nvPr/>
        </p:nvSpPr>
        <p:spPr>
          <a:xfrm>
            <a:off x="9874756" y="5294787"/>
            <a:ext cx="7402946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33" dirty="0">
                <a:solidFill>
                  <a:srgbClr val="31092D"/>
                </a:solidFill>
                <a:latin typeface="MillerBanner Black" panose="02000504090000020003" pitchFamily="50" charset="0"/>
              </a:rPr>
              <a:t>Results &amp; Discussion</a:t>
            </a:r>
          </a:p>
        </p:txBody>
      </p:sp>
      <p:pic>
        <p:nvPicPr>
          <p:cNvPr id="39" name="Picture 38" descr="A picture containing white, table, plate, black&#10;&#10;Description automatically generated">
            <a:extLst>
              <a:ext uri="{FF2B5EF4-FFF2-40B4-BE49-F238E27FC236}">
                <a16:creationId xmlns:a16="http://schemas.microsoft.com/office/drawing/2014/main" id="{502DF47D-AC7D-36E6-A87F-B8C65149C8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0" t="26427" r="3595" b="20808"/>
          <a:stretch/>
        </p:blipFill>
        <p:spPr>
          <a:xfrm>
            <a:off x="22210874" y="22510023"/>
            <a:ext cx="2367158" cy="17082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195F13F-C6C5-CB18-ED93-57937BCF51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56" t="51681" r="43341" b="40467"/>
          <a:stretch/>
        </p:blipFill>
        <p:spPr>
          <a:xfrm>
            <a:off x="5555052" y="15620576"/>
            <a:ext cx="3717029" cy="1624547"/>
          </a:xfrm>
          <a:prstGeom prst="rect">
            <a:avLst/>
          </a:prstGeom>
        </p:spPr>
      </p:pic>
      <p:grpSp>
        <p:nvGrpSpPr>
          <p:cNvPr id="4154" name="Group 4153">
            <a:extLst>
              <a:ext uri="{FF2B5EF4-FFF2-40B4-BE49-F238E27FC236}">
                <a16:creationId xmlns:a16="http://schemas.microsoft.com/office/drawing/2014/main" id="{CE37DD87-C6CF-39EE-34AA-6FFC644B1C78}"/>
              </a:ext>
            </a:extLst>
          </p:cNvPr>
          <p:cNvGrpSpPr/>
          <p:nvPr/>
        </p:nvGrpSpPr>
        <p:grpSpPr>
          <a:xfrm>
            <a:off x="10675060" y="23295479"/>
            <a:ext cx="4267085" cy="1582465"/>
            <a:chOff x="11444639" y="23290643"/>
            <a:chExt cx="4267085" cy="1582465"/>
          </a:xfrm>
        </p:grpSpPr>
        <p:pic>
          <p:nvPicPr>
            <p:cNvPr id="49" name="Google Shape;411;p29">
              <a:extLst>
                <a:ext uri="{FF2B5EF4-FFF2-40B4-BE49-F238E27FC236}">
                  <a16:creationId xmlns:a16="http://schemas.microsoft.com/office/drawing/2014/main" id="{60B87E79-3E0C-B4A8-2027-FBD44C29297C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444639" y="23290643"/>
              <a:ext cx="2150163" cy="158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412;p29">
              <a:extLst>
                <a:ext uri="{FF2B5EF4-FFF2-40B4-BE49-F238E27FC236}">
                  <a16:creationId xmlns:a16="http://schemas.microsoft.com/office/drawing/2014/main" id="{49943CF6-032F-A984-4435-123D93EAAD3E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93498" y="23292822"/>
              <a:ext cx="2118226" cy="15802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56A93DF-1091-6C3A-0906-BB05F18179C4}"/>
              </a:ext>
            </a:extLst>
          </p:cNvPr>
          <p:cNvSpPr txBox="1"/>
          <p:nvPr/>
        </p:nvSpPr>
        <p:spPr>
          <a:xfrm>
            <a:off x="10912611" y="21509340"/>
            <a:ext cx="4155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Segoe UI" panose="020B0502040204020203" pitchFamily="34" charset="0"/>
              </a:rPr>
              <a:t>Draw vape-pen generated aerosol from syringe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4F0BA2-967F-6948-B071-99A379F357D2}"/>
              </a:ext>
            </a:extLst>
          </p:cNvPr>
          <p:cNvSpPr txBox="1"/>
          <p:nvPr/>
        </p:nvSpPr>
        <p:spPr>
          <a:xfrm>
            <a:off x="15068358" y="21522188"/>
            <a:ext cx="421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400" dirty="0"/>
              <a:t>Eject aerosol into cryovial with loaded sample and incubate.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2AEA6C7-CE5E-C637-E5F2-64821408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7703" y="6266700"/>
            <a:ext cx="6406067" cy="4804550"/>
          </a:xfrm>
          <a:prstGeom prst="rect">
            <a:avLst/>
          </a:prstGeom>
        </p:spPr>
      </p:pic>
      <p:pic>
        <p:nvPicPr>
          <p:cNvPr id="4097" name="Picture 4096">
            <a:extLst>
              <a:ext uri="{FF2B5EF4-FFF2-40B4-BE49-F238E27FC236}">
                <a16:creationId xmlns:a16="http://schemas.microsoft.com/office/drawing/2014/main" id="{096BA0BA-A516-EC6A-9E35-8F15FB18DE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291" b="4193"/>
          <a:stretch/>
        </p:blipFill>
        <p:spPr>
          <a:xfrm rot="16200000">
            <a:off x="10721486" y="7570771"/>
            <a:ext cx="3725405" cy="4136845"/>
          </a:xfrm>
          <a:prstGeom prst="rect">
            <a:avLst/>
          </a:prstGeom>
        </p:spPr>
      </p:pic>
      <p:pic>
        <p:nvPicPr>
          <p:cNvPr id="4100" name="Picture 4099">
            <a:extLst>
              <a:ext uri="{FF2B5EF4-FFF2-40B4-BE49-F238E27FC236}">
                <a16:creationId xmlns:a16="http://schemas.microsoft.com/office/drawing/2014/main" id="{483851B9-7EA6-CB4F-BDF2-D67BBEF14B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421"/>
          <a:stretch/>
        </p:blipFill>
        <p:spPr>
          <a:xfrm>
            <a:off x="17277702" y="11304809"/>
            <a:ext cx="6406068" cy="3673682"/>
          </a:xfrm>
          <a:prstGeom prst="rect">
            <a:avLst/>
          </a:prstGeom>
        </p:spPr>
      </p:pic>
      <p:pic>
        <p:nvPicPr>
          <p:cNvPr id="4102" name="Picture 4101">
            <a:extLst>
              <a:ext uri="{FF2B5EF4-FFF2-40B4-BE49-F238E27FC236}">
                <a16:creationId xmlns:a16="http://schemas.microsoft.com/office/drawing/2014/main" id="{4960523D-CC3D-B032-A25D-E9967F0B92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85858" y="11673900"/>
            <a:ext cx="2684884" cy="2013663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A0DE9173-F78D-334F-EA33-027E74A1AE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271" y="18573577"/>
            <a:ext cx="4112773" cy="2564354"/>
          </a:xfrm>
          <a:prstGeom prst="rect">
            <a:avLst/>
          </a:prstGeom>
        </p:spPr>
      </p:pic>
      <p:grpSp>
        <p:nvGrpSpPr>
          <p:cNvPr id="4137" name="Group 4136">
            <a:extLst>
              <a:ext uri="{FF2B5EF4-FFF2-40B4-BE49-F238E27FC236}">
                <a16:creationId xmlns:a16="http://schemas.microsoft.com/office/drawing/2014/main" id="{422F5C80-4EFB-3F1B-FDDD-55716270FCAA}"/>
              </a:ext>
            </a:extLst>
          </p:cNvPr>
          <p:cNvGrpSpPr/>
          <p:nvPr/>
        </p:nvGrpSpPr>
        <p:grpSpPr>
          <a:xfrm>
            <a:off x="25837141" y="6260807"/>
            <a:ext cx="5523198" cy="8743631"/>
            <a:chOff x="25873215" y="6590652"/>
            <a:chExt cx="5523198" cy="8743631"/>
          </a:xfrm>
        </p:grpSpPr>
        <p:pic>
          <p:nvPicPr>
            <p:cNvPr id="4105" name="Picture 4104">
              <a:extLst>
                <a:ext uri="{FF2B5EF4-FFF2-40B4-BE49-F238E27FC236}">
                  <a16:creationId xmlns:a16="http://schemas.microsoft.com/office/drawing/2014/main" id="{BF4B0792-9D4C-6704-2342-DB898EB20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5547" r="5490" b="9432"/>
            <a:stretch/>
          </p:blipFill>
          <p:spPr>
            <a:xfrm>
              <a:off x="25873215" y="6590652"/>
              <a:ext cx="5510983" cy="2406259"/>
            </a:xfrm>
            <a:prstGeom prst="rect">
              <a:avLst/>
            </a:prstGeom>
          </p:spPr>
        </p:pic>
        <p:pic>
          <p:nvPicPr>
            <p:cNvPr id="4107" name="Picture 4106">
              <a:extLst>
                <a:ext uri="{FF2B5EF4-FFF2-40B4-BE49-F238E27FC236}">
                  <a16:creationId xmlns:a16="http://schemas.microsoft.com/office/drawing/2014/main" id="{82D1A8B7-94CE-C18F-2BD2-0F95293BA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1299" r="6901" b="16512"/>
            <a:stretch/>
          </p:blipFill>
          <p:spPr>
            <a:xfrm>
              <a:off x="25873216" y="8996911"/>
              <a:ext cx="5523197" cy="3211980"/>
            </a:xfrm>
            <a:prstGeom prst="rect">
              <a:avLst/>
            </a:prstGeom>
          </p:spPr>
        </p:pic>
        <p:pic>
          <p:nvPicPr>
            <p:cNvPr id="4109" name="Picture 4108">
              <a:extLst>
                <a:ext uri="{FF2B5EF4-FFF2-40B4-BE49-F238E27FC236}">
                  <a16:creationId xmlns:a16="http://schemas.microsoft.com/office/drawing/2014/main" id="{554885B9-BB0B-FDDC-6E47-EF9D770CE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24385"/>
            <a:stretch/>
          </p:blipFill>
          <p:spPr>
            <a:xfrm rot="10800000">
              <a:off x="25873216" y="12202003"/>
              <a:ext cx="5523197" cy="3132280"/>
            </a:xfrm>
            <a:prstGeom prst="rect">
              <a:avLst/>
            </a:prstGeom>
          </p:spPr>
        </p:pic>
      </p:grpSp>
      <p:sp>
        <p:nvSpPr>
          <p:cNvPr id="4110" name="TextBox 4109">
            <a:extLst>
              <a:ext uri="{FF2B5EF4-FFF2-40B4-BE49-F238E27FC236}">
                <a16:creationId xmlns:a16="http://schemas.microsoft.com/office/drawing/2014/main" id="{00F8087E-970F-2BF6-5463-2DD795FACF4C}"/>
              </a:ext>
            </a:extLst>
          </p:cNvPr>
          <p:cNvSpPr txBox="1"/>
          <p:nvPr/>
        </p:nvSpPr>
        <p:spPr>
          <a:xfrm>
            <a:off x="10611120" y="14315236"/>
            <a:ext cx="4485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Top: 40 µL pot (</a:t>
            </a:r>
            <a:r>
              <a:rPr lang="en-US" sz="2400" dirty="0" err="1"/>
              <a:t>pcr</a:t>
            </a:r>
            <a:r>
              <a:rPr lang="en-US" sz="2400" dirty="0"/>
              <a:t> tube cap) with inflow and outflow tubes. Bottom: view from below showing alpha lactalbumin crystal on right.</a:t>
            </a: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D5FD1E70-851A-C8B2-937E-FD3BBB567CE2}"/>
              </a:ext>
            </a:extLst>
          </p:cNvPr>
          <p:cNvSpPr txBox="1"/>
          <p:nvPr/>
        </p:nvSpPr>
        <p:spPr>
          <a:xfrm>
            <a:off x="17327209" y="15070538"/>
            <a:ext cx="6406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Top: system showing low-cost open-source syringe pumping system (~$400) </a:t>
            </a:r>
            <a:r>
              <a:rPr lang="en-US" sz="2400" baseline="30000" dirty="0"/>
              <a:t>1  </a:t>
            </a:r>
            <a:r>
              <a:rPr lang="en-US" sz="2400" dirty="0"/>
              <a:t>with enhancements for crystal equilibration.  Bottom: auto gradient view of control software</a:t>
            </a:r>
          </a:p>
        </p:txBody>
      </p:sp>
      <p:sp>
        <p:nvSpPr>
          <p:cNvPr id="4112" name="TextBox 4111">
            <a:extLst>
              <a:ext uri="{FF2B5EF4-FFF2-40B4-BE49-F238E27FC236}">
                <a16:creationId xmlns:a16="http://schemas.microsoft.com/office/drawing/2014/main" id="{796268B1-31CE-3E49-B6F8-012D50D6A437}"/>
              </a:ext>
            </a:extLst>
          </p:cNvPr>
          <p:cNvSpPr txBox="1"/>
          <p:nvPr/>
        </p:nvSpPr>
        <p:spPr>
          <a:xfrm>
            <a:off x="31791965" y="6889644"/>
            <a:ext cx="5054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Alpha lactalbumin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0 -&gt; 25 % glycerol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 (left) vs 50 min linear gradient (right)</a:t>
            </a:r>
          </a:p>
        </p:txBody>
      </p:sp>
      <p:sp>
        <p:nvSpPr>
          <p:cNvPr id="4113" name="TextBox 4112">
            <a:extLst>
              <a:ext uri="{FF2B5EF4-FFF2-40B4-BE49-F238E27FC236}">
                <a16:creationId xmlns:a16="http://schemas.microsoft.com/office/drawing/2014/main" id="{14CDC0F8-21B9-4C1D-C842-CF718EAC0DE0}"/>
              </a:ext>
            </a:extLst>
          </p:cNvPr>
          <p:cNvSpPr txBox="1"/>
          <p:nvPr/>
        </p:nvSpPr>
        <p:spPr>
          <a:xfrm>
            <a:off x="31792156" y="9620693"/>
            <a:ext cx="50547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Thermolysin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~2 M AmSO4  -&gt; 0 M Am SO4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 (left) vs  15 min linear gradient (right)</a:t>
            </a:r>
          </a:p>
          <a:p>
            <a:endParaRPr lang="en-US" dirty="0"/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58EEEE15-B796-1C31-3DE1-D77170D422B5}"/>
              </a:ext>
            </a:extLst>
          </p:cNvPr>
          <p:cNvSpPr txBox="1"/>
          <p:nvPr/>
        </p:nvSpPr>
        <p:spPr>
          <a:xfrm>
            <a:off x="31792157" y="12773570"/>
            <a:ext cx="42776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Lysozyme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8 % NaCl -&gt; 3% NaCl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 (left 2 </a:t>
            </a:r>
            <a:r>
              <a:rPr lang="en-US" sz="2400" dirty="0" err="1"/>
              <a:t>xtals</a:t>
            </a:r>
            <a:r>
              <a:rPr lang="en-US" sz="2400" dirty="0"/>
              <a:t>)  vs 40 min linear gradient (right)</a:t>
            </a:r>
          </a:p>
          <a:p>
            <a:endParaRPr lang="en-US" dirty="0"/>
          </a:p>
        </p:txBody>
      </p:sp>
      <p:sp>
        <p:nvSpPr>
          <p:cNvPr id="4115" name="TextBox 4114">
            <a:extLst>
              <a:ext uri="{FF2B5EF4-FFF2-40B4-BE49-F238E27FC236}">
                <a16:creationId xmlns:a16="http://schemas.microsoft.com/office/drawing/2014/main" id="{72E57C63-8759-606C-D425-1E3B80E9F5FF}"/>
              </a:ext>
            </a:extLst>
          </p:cNvPr>
          <p:cNvSpPr txBox="1"/>
          <p:nvPr/>
        </p:nvSpPr>
        <p:spPr>
          <a:xfrm>
            <a:off x="404829" y="23205109"/>
            <a:ext cx="7402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1092D"/>
                </a:solidFill>
                <a:latin typeface="MillerBanner Black" panose="02000504090000020003" pitchFamily="50" charset="0"/>
              </a:rPr>
              <a:t>References/Acknowledgments</a:t>
            </a:r>
          </a:p>
        </p:txBody>
      </p:sp>
      <p:sp>
        <p:nvSpPr>
          <p:cNvPr id="4116" name="TextBox 4115">
            <a:extLst>
              <a:ext uri="{FF2B5EF4-FFF2-40B4-BE49-F238E27FC236}">
                <a16:creationId xmlns:a16="http://schemas.microsoft.com/office/drawing/2014/main" id="{1D316C45-F16B-ADA6-6F02-E93F07DB3A80}"/>
              </a:ext>
            </a:extLst>
          </p:cNvPr>
          <p:cNvSpPr txBox="1"/>
          <p:nvPr/>
        </p:nvSpPr>
        <p:spPr>
          <a:xfrm>
            <a:off x="682472" y="23907658"/>
            <a:ext cx="7402946" cy="1737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Sina</a:t>
            </a:r>
            <a:r>
              <a:rPr lang="en-US" sz="1600" b="1" dirty="0"/>
              <a:t> </a:t>
            </a:r>
            <a:r>
              <a:rPr lang="en-US" sz="1600" b="1" dirty="0" err="1"/>
              <a:t>Booeshaghi</a:t>
            </a:r>
            <a:r>
              <a:rPr lang="en-US" sz="1600" b="1" dirty="0"/>
              <a:t>, Eduardo da </a:t>
            </a:r>
            <a:r>
              <a:rPr lang="en-US" sz="1600" b="1" dirty="0" err="1"/>
              <a:t>Veiga</a:t>
            </a:r>
            <a:r>
              <a:rPr lang="en-US" sz="1600" b="1" dirty="0"/>
              <a:t> </a:t>
            </a:r>
            <a:r>
              <a:rPr lang="en-US" sz="1600" b="1" dirty="0" err="1"/>
              <a:t>Beltrame</a:t>
            </a:r>
            <a:r>
              <a:rPr lang="en-US" sz="1600" b="1" dirty="0"/>
              <a:t>, Dylan Bannon, Jase Gehring and </a:t>
            </a:r>
            <a:r>
              <a:rPr lang="en-US" sz="1600" b="1" dirty="0" err="1"/>
              <a:t>Lior</a:t>
            </a:r>
            <a:r>
              <a:rPr lang="en-US" sz="1600" b="1" dirty="0"/>
              <a:t> </a:t>
            </a:r>
            <a:r>
              <a:rPr lang="en-US" sz="1600" b="1" dirty="0" err="1"/>
              <a:t>Pachter</a:t>
            </a:r>
            <a:r>
              <a:rPr lang="en-US" sz="1600" b="1" dirty="0"/>
              <a:t>, </a:t>
            </a:r>
            <a:r>
              <a:rPr lang="en-US" sz="1600" b="1" dirty="0">
                <a:hlinkClick r:id="rId18"/>
              </a:rPr>
              <a:t>Principles of open source bioinstrumentation applied to the poseidon syringe pump system</a:t>
            </a:r>
            <a:r>
              <a:rPr lang="en-US" sz="1600" b="1" dirty="0"/>
              <a:t>, Scientific Reports 9, Article number: 12385 (2019)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rgbClr val="2C3F7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work was supported in part by a grant from the National Institutes of Health (GM0900248).</a:t>
            </a:r>
          </a:p>
          <a:p>
            <a:endParaRPr lang="en-US" sz="1089" dirty="0"/>
          </a:p>
        </p:txBody>
      </p:sp>
      <p:pic>
        <p:nvPicPr>
          <p:cNvPr id="4119" name="Shape 80">
            <a:extLst>
              <a:ext uri="{FF2B5EF4-FFF2-40B4-BE49-F238E27FC236}">
                <a16:creationId xmlns:a16="http://schemas.microsoft.com/office/drawing/2014/main" id="{B91F6831-F8A4-75B2-AF68-131F3FC37FF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658" y="-9973"/>
            <a:ext cx="1059589" cy="9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0" name="Shape 83">
            <a:extLst>
              <a:ext uri="{FF2B5EF4-FFF2-40B4-BE49-F238E27FC236}">
                <a16:creationId xmlns:a16="http://schemas.microsoft.com/office/drawing/2014/main" id="{6C3A9038-F548-C22C-FC55-D31643B5B26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492719" y="38296"/>
            <a:ext cx="1238698" cy="1204382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TextBox 4120">
            <a:extLst>
              <a:ext uri="{FF2B5EF4-FFF2-40B4-BE49-F238E27FC236}">
                <a16:creationId xmlns:a16="http://schemas.microsoft.com/office/drawing/2014/main" id="{7D96DE09-E0E1-DC56-5A32-AC9AE47CB38A}"/>
              </a:ext>
            </a:extLst>
          </p:cNvPr>
          <p:cNvSpPr txBox="1"/>
          <p:nvPr/>
        </p:nvSpPr>
        <p:spPr>
          <a:xfrm>
            <a:off x="15178729" y="23379629"/>
            <a:ext cx="44932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Thermolysin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~2 M AmSO4  -&gt; 0 M Am SO4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 (left) vs  ~ 10 min incubation in vial (right)</a:t>
            </a:r>
          </a:p>
          <a:p>
            <a:endParaRPr lang="en-US" dirty="0"/>
          </a:p>
        </p:txBody>
      </p:sp>
      <p:sp>
        <p:nvSpPr>
          <p:cNvPr id="4122" name="TextBox 4121">
            <a:extLst>
              <a:ext uri="{FF2B5EF4-FFF2-40B4-BE49-F238E27FC236}">
                <a16:creationId xmlns:a16="http://schemas.microsoft.com/office/drawing/2014/main" id="{0C18BC6F-7E30-4836-A3D3-7C9B0F892A44}"/>
              </a:ext>
            </a:extLst>
          </p:cNvPr>
          <p:cNvSpPr txBox="1"/>
          <p:nvPr/>
        </p:nvSpPr>
        <p:spPr>
          <a:xfrm>
            <a:off x="11742539" y="17672225"/>
            <a:ext cx="7402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1092D"/>
                </a:solidFill>
                <a:latin typeface="MillerBanner Black" panose="02000504090000020003" pitchFamily="50" charset="0"/>
              </a:rPr>
              <a:t>Batch/Closed System Method</a:t>
            </a:r>
          </a:p>
        </p:txBody>
      </p:sp>
      <p:sp>
        <p:nvSpPr>
          <p:cNvPr id="4123" name="TextBox 4122">
            <a:extLst>
              <a:ext uri="{FF2B5EF4-FFF2-40B4-BE49-F238E27FC236}">
                <a16:creationId xmlns:a16="http://schemas.microsoft.com/office/drawing/2014/main" id="{DC31CEEF-433C-E647-ECD3-BF71F2F09A13}"/>
              </a:ext>
            </a:extLst>
          </p:cNvPr>
          <p:cNvSpPr txBox="1"/>
          <p:nvPr/>
        </p:nvSpPr>
        <p:spPr>
          <a:xfrm>
            <a:off x="22423606" y="17612075"/>
            <a:ext cx="7402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1092D"/>
                </a:solidFill>
                <a:latin typeface="MillerBanner Black" panose="02000504090000020003" pitchFamily="50" charset="0"/>
              </a:rPr>
              <a:t>Process/Open System Method</a:t>
            </a:r>
          </a:p>
        </p:txBody>
      </p:sp>
      <p:sp>
        <p:nvSpPr>
          <p:cNvPr id="4125" name="TextBox 4124">
            <a:extLst>
              <a:ext uri="{FF2B5EF4-FFF2-40B4-BE49-F238E27FC236}">
                <a16:creationId xmlns:a16="http://schemas.microsoft.com/office/drawing/2014/main" id="{ACA565FE-0AA8-CE6E-C5CE-3B2FF63937C4}"/>
              </a:ext>
            </a:extLst>
          </p:cNvPr>
          <p:cNvSpPr txBox="1"/>
          <p:nvPr/>
        </p:nvSpPr>
        <p:spPr>
          <a:xfrm>
            <a:off x="21353592" y="21298677"/>
            <a:ext cx="46137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400" dirty="0"/>
              <a:t>Cryoprotectant is directed towards a loop mounted crystals sitting in a cryovial with a nebulizer plate. </a:t>
            </a:r>
          </a:p>
        </p:txBody>
      </p:sp>
      <p:sp>
        <p:nvSpPr>
          <p:cNvPr id="4126" name="TextBox 4125">
            <a:extLst>
              <a:ext uri="{FF2B5EF4-FFF2-40B4-BE49-F238E27FC236}">
                <a16:creationId xmlns:a16="http://schemas.microsoft.com/office/drawing/2014/main" id="{D6AF3806-15BD-7FEC-F994-493270546344}"/>
              </a:ext>
            </a:extLst>
          </p:cNvPr>
          <p:cNvSpPr txBox="1"/>
          <p:nvPr/>
        </p:nvSpPr>
        <p:spPr>
          <a:xfrm>
            <a:off x="21590360" y="24334333"/>
            <a:ext cx="4793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lactalbumin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0 -&gt; 25 % glycerol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(left) vs ~5 min incubation in vial</a:t>
            </a:r>
          </a:p>
        </p:txBody>
      </p:sp>
      <p:sp>
        <p:nvSpPr>
          <p:cNvPr id="4127" name="TextBox 4126">
            <a:extLst>
              <a:ext uri="{FF2B5EF4-FFF2-40B4-BE49-F238E27FC236}">
                <a16:creationId xmlns:a16="http://schemas.microsoft.com/office/drawing/2014/main" id="{5AA7D4C2-569D-94B1-441E-69C388DE46BF}"/>
              </a:ext>
            </a:extLst>
          </p:cNvPr>
          <p:cNvSpPr txBox="1"/>
          <p:nvPr/>
        </p:nvSpPr>
        <p:spPr>
          <a:xfrm>
            <a:off x="33017698" y="16407869"/>
            <a:ext cx="4277650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33" dirty="0">
                <a:solidFill>
                  <a:srgbClr val="31092D"/>
                </a:solidFill>
                <a:latin typeface="MillerBanner Black" panose="02000504090000020003" pitchFamily="50" charset="0"/>
              </a:rPr>
              <a:t>Summary</a:t>
            </a:r>
          </a:p>
        </p:txBody>
      </p:sp>
      <p:sp>
        <p:nvSpPr>
          <p:cNvPr id="4128" name="TextBox 4127">
            <a:extLst>
              <a:ext uri="{FF2B5EF4-FFF2-40B4-BE49-F238E27FC236}">
                <a16:creationId xmlns:a16="http://schemas.microsoft.com/office/drawing/2014/main" id="{F090D653-E7A9-4980-1FA3-F6CE18236423}"/>
              </a:ext>
            </a:extLst>
          </p:cNvPr>
          <p:cNvSpPr txBox="1"/>
          <p:nvPr/>
        </p:nvSpPr>
        <p:spPr>
          <a:xfrm>
            <a:off x="33370822" y="17578803"/>
            <a:ext cx="47398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The liquid based approach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has proven to be robust and reliable.</a:t>
            </a:r>
            <a:endParaRPr lang="en-US" sz="2800" dirty="0"/>
          </a:p>
        </p:txBody>
      </p:sp>
      <p:sp>
        <p:nvSpPr>
          <p:cNvPr id="4129" name="TextBox 4128">
            <a:extLst>
              <a:ext uri="{FF2B5EF4-FFF2-40B4-BE49-F238E27FC236}">
                <a16:creationId xmlns:a16="http://schemas.microsoft.com/office/drawing/2014/main" id="{51B5678A-6E47-1ADB-A631-CC8AEAF25443}"/>
              </a:ext>
            </a:extLst>
          </p:cNvPr>
          <p:cNvSpPr txBox="1"/>
          <p:nvPr/>
        </p:nvSpPr>
        <p:spPr>
          <a:xfrm>
            <a:off x="33308272" y="19252503"/>
            <a:ext cx="4358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The aerosol based approach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has been shown to work in principle. The many process variables make it less reliable. However it has potential to be a more rapid method, and further development is underway. </a:t>
            </a:r>
            <a:endParaRPr lang="en-US" sz="2800" dirty="0"/>
          </a:p>
        </p:txBody>
      </p:sp>
      <p:cxnSp>
        <p:nvCxnSpPr>
          <p:cNvPr id="4131" name="Straight Connector 4130">
            <a:extLst>
              <a:ext uri="{FF2B5EF4-FFF2-40B4-BE49-F238E27FC236}">
                <a16:creationId xmlns:a16="http://schemas.microsoft.com/office/drawing/2014/main" id="{66E81164-0D28-83C8-82E9-A34EDA9CE59F}"/>
              </a:ext>
            </a:extLst>
          </p:cNvPr>
          <p:cNvCxnSpPr/>
          <p:nvPr/>
        </p:nvCxnSpPr>
        <p:spPr>
          <a:xfrm>
            <a:off x="26198869" y="8446696"/>
            <a:ext cx="810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2" name="Straight Connector 4131">
            <a:extLst>
              <a:ext uri="{FF2B5EF4-FFF2-40B4-BE49-F238E27FC236}">
                <a16:creationId xmlns:a16="http://schemas.microsoft.com/office/drawing/2014/main" id="{FCF1AC56-7538-347F-1F8A-36EFA7AB5D95}"/>
              </a:ext>
            </a:extLst>
          </p:cNvPr>
          <p:cNvCxnSpPr/>
          <p:nvPr/>
        </p:nvCxnSpPr>
        <p:spPr>
          <a:xfrm>
            <a:off x="26202269" y="9838983"/>
            <a:ext cx="810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3" name="Straight Connector 4132">
            <a:extLst>
              <a:ext uri="{FF2B5EF4-FFF2-40B4-BE49-F238E27FC236}">
                <a16:creationId xmlns:a16="http://schemas.microsoft.com/office/drawing/2014/main" id="{EB2E2CAB-7761-1245-86EE-FB13748981BA}"/>
              </a:ext>
            </a:extLst>
          </p:cNvPr>
          <p:cNvCxnSpPr/>
          <p:nvPr/>
        </p:nvCxnSpPr>
        <p:spPr>
          <a:xfrm>
            <a:off x="26209425" y="14636967"/>
            <a:ext cx="810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4" name="TextBox 4133">
            <a:extLst>
              <a:ext uri="{FF2B5EF4-FFF2-40B4-BE49-F238E27FC236}">
                <a16:creationId xmlns:a16="http://schemas.microsoft.com/office/drawing/2014/main" id="{53FC2D3F-D92D-6A7A-DD2C-D0B4D3B41221}"/>
              </a:ext>
            </a:extLst>
          </p:cNvPr>
          <p:cNvSpPr txBox="1"/>
          <p:nvPr/>
        </p:nvSpPr>
        <p:spPr>
          <a:xfrm>
            <a:off x="26198869" y="8028599"/>
            <a:ext cx="118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mm</a:t>
            </a:r>
          </a:p>
        </p:txBody>
      </p:sp>
      <p:sp>
        <p:nvSpPr>
          <p:cNvPr id="4135" name="TextBox 4134">
            <a:extLst>
              <a:ext uri="{FF2B5EF4-FFF2-40B4-BE49-F238E27FC236}">
                <a16:creationId xmlns:a16="http://schemas.microsoft.com/office/drawing/2014/main" id="{F0EF64ED-D6A0-4C77-A7D8-A87A2A14FCE1}"/>
              </a:ext>
            </a:extLst>
          </p:cNvPr>
          <p:cNvSpPr txBox="1"/>
          <p:nvPr/>
        </p:nvSpPr>
        <p:spPr>
          <a:xfrm>
            <a:off x="26191712" y="9403277"/>
            <a:ext cx="118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mm</a:t>
            </a:r>
          </a:p>
        </p:txBody>
      </p:sp>
      <p:sp>
        <p:nvSpPr>
          <p:cNvPr id="4136" name="TextBox 4135">
            <a:extLst>
              <a:ext uri="{FF2B5EF4-FFF2-40B4-BE49-F238E27FC236}">
                <a16:creationId xmlns:a16="http://schemas.microsoft.com/office/drawing/2014/main" id="{7CDD1FCA-8BD4-EE78-7D98-C5D2D2CA9031}"/>
              </a:ext>
            </a:extLst>
          </p:cNvPr>
          <p:cNvSpPr txBox="1"/>
          <p:nvPr/>
        </p:nvSpPr>
        <p:spPr>
          <a:xfrm>
            <a:off x="26198867" y="14211329"/>
            <a:ext cx="118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 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0F4DC-6472-73D4-4511-A03C4CD727D4}"/>
              </a:ext>
            </a:extLst>
          </p:cNvPr>
          <p:cNvSpPr txBox="1"/>
          <p:nvPr/>
        </p:nvSpPr>
        <p:spPr>
          <a:xfrm>
            <a:off x="18072387" y="10577172"/>
            <a:ext cx="305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(Raspberry Pi)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1D417-F547-D66A-1C71-0478031946AA}"/>
              </a:ext>
            </a:extLst>
          </p:cNvPr>
          <p:cNvSpPr txBox="1"/>
          <p:nvPr/>
        </p:nvSpPr>
        <p:spPr>
          <a:xfrm>
            <a:off x="17327209" y="6440786"/>
            <a:ext cx="273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Microcontroller</a:t>
            </a:r>
          </a:p>
          <a:p>
            <a:r>
              <a:rPr lang="en-US" dirty="0">
                <a:solidFill>
                  <a:schemeClr val="bg1"/>
                </a:solidFill>
              </a:rPr>
              <a:t>(Arduino)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62D29-C573-584B-D923-72FF7EEBF63B}"/>
              </a:ext>
            </a:extLst>
          </p:cNvPr>
          <p:cNvSpPr txBox="1"/>
          <p:nvPr/>
        </p:nvSpPr>
        <p:spPr>
          <a:xfrm>
            <a:off x="17295837" y="8185813"/>
            <a:ext cx="143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Microscope </a:t>
            </a:r>
          </a:p>
          <a:p>
            <a:r>
              <a:rPr lang="en-US" dirty="0">
                <a:solidFill>
                  <a:schemeClr val="bg1"/>
                </a:solidFill>
              </a:rPr>
              <a:t>(underneath)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C346D-7AFA-B24C-0ED5-6673F80D61EC}"/>
              </a:ext>
            </a:extLst>
          </p:cNvPr>
          <p:cNvSpPr txBox="1"/>
          <p:nvPr/>
        </p:nvSpPr>
        <p:spPr>
          <a:xfrm>
            <a:off x="19983495" y="6903114"/>
            <a:ext cx="357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Stepper motor based syringe pumps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49064-B0E0-F5EA-FC84-782C765B7C4E}"/>
              </a:ext>
            </a:extLst>
          </p:cNvPr>
          <p:cNvSpPr txBox="1"/>
          <p:nvPr/>
        </p:nvSpPr>
        <p:spPr>
          <a:xfrm>
            <a:off x="21600013" y="10015195"/>
            <a:ext cx="171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3D printed parts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4ECFE-28C5-2308-4A80-A38AFA75E8AA}"/>
              </a:ext>
            </a:extLst>
          </p:cNvPr>
          <p:cNvSpPr txBox="1"/>
          <p:nvPr/>
        </p:nvSpPr>
        <p:spPr>
          <a:xfrm>
            <a:off x="13162919" y="9099755"/>
            <a:ext cx="147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PCR rube cap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(inverted)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90EFDA-5562-30B3-A3DB-51E55735E701}"/>
              </a:ext>
            </a:extLst>
          </p:cNvPr>
          <p:cNvSpPr txBox="1"/>
          <p:nvPr/>
        </p:nvSpPr>
        <p:spPr>
          <a:xfrm>
            <a:off x="13080076" y="13229125"/>
            <a:ext cx="79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crystal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9E0AB-CCC8-7D05-B808-50C7D867C3E7}"/>
              </a:ext>
            </a:extLst>
          </p:cNvPr>
          <p:cNvSpPr txBox="1"/>
          <p:nvPr/>
        </p:nvSpPr>
        <p:spPr>
          <a:xfrm>
            <a:off x="11263286" y="13086429"/>
            <a:ext cx="12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 tube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6A3080-075F-2EA0-FE0D-2E68FB4B28B9}"/>
              </a:ext>
            </a:extLst>
          </p:cNvPr>
          <p:cNvCxnSpPr/>
          <p:nvPr/>
        </p:nvCxnSpPr>
        <p:spPr>
          <a:xfrm flipV="1">
            <a:off x="12528300" y="8185813"/>
            <a:ext cx="55888" cy="4812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341AF2-41F5-8DBB-2EDB-91086941E9E2}"/>
              </a:ext>
            </a:extLst>
          </p:cNvPr>
          <p:cNvCxnSpPr>
            <a:cxnSpLocks/>
          </p:cNvCxnSpPr>
          <p:nvPr/>
        </p:nvCxnSpPr>
        <p:spPr>
          <a:xfrm>
            <a:off x="12125668" y="8245059"/>
            <a:ext cx="74108" cy="51662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F42A97-55FB-85B2-5F4E-0D3916EE66FB}"/>
              </a:ext>
            </a:extLst>
          </p:cNvPr>
          <p:cNvSpPr txBox="1"/>
          <p:nvPr/>
        </p:nvSpPr>
        <p:spPr>
          <a:xfrm>
            <a:off x="10524301" y="8891420"/>
            <a:ext cx="15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glass coverslip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9D61D2-1E8A-3946-6169-C3C7583DB164}"/>
              </a:ext>
            </a:extLst>
          </p:cNvPr>
          <p:cNvSpPr txBox="1"/>
          <p:nvPr/>
        </p:nvSpPr>
        <p:spPr>
          <a:xfrm>
            <a:off x="10615354" y="10860816"/>
            <a:ext cx="256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microscope (underneath)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A75A2-03DF-9F0A-AD15-659C0488BE77}"/>
              </a:ext>
            </a:extLst>
          </p:cNvPr>
          <p:cNvSpPr txBox="1"/>
          <p:nvPr/>
        </p:nvSpPr>
        <p:spPr>
          <a:xfrm>
            <a:off x="12537806" y="8286945"/>
            <a:ext cx="91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outflow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9EA976-2FCA-BEB4-3A88-F180292EB125}"/>
              </a:ext>
            </a:extLst>
          </p:cNvPr>
          <p:cNvSpPr txBox="1"/>
          <p:nvPr/>
        </p:nvSpPr>
        <p:spPr>
          <a:xfrm>
            <a:off x="11285038" y="8322967"/>
            <a:ext cx="76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inflow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AB1B1F-F2EA-E5BF-DA41-FB9971A64C96}"/>
              </a:ext>
            </a:extLst>
          </p:cNvPr>
          <p:cNvCxnSpPr>
            <a:stCxn id="26" idx="2"/>
          </p:cNvCxnSpPr>
          <p:nvPr/>
        </p:nvCxnSpPr>
        <p:spPr>
          <a:xfrm>
            <a:off x="11282906" y="9260752"/>
            <a:ext cx="517526" cy="66453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B55871-A54A-26F9-F3AB-82A56C4CADB7}"/>
              </a:ext>
            </a:extLst>
          </p:cNvPr>
          <p:cNvCxnSpPr/>
          <p:nvPr/>
        </p:nvCxnSpPr>
        <p:spPr>
          <a:xfrm flipH="1">
            <a:off x="12670316" y="9396230"/>
            <a:ext cx="744042" cy="37637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B4F5E3-9584-A208-8423-4724827D5736}"/>
              </a:ext>
            </a:extLst>
          </p:cNvPr>
          <p:cNvCxnSpPr>
            <a:cxnSpLocks/>
          </p:cNvCxnSpPr>
          <p:nvPr/>
        </p:nvCxnSpPr>
        <p:spPr>
          <a:xfrm flipV="1">
            <a:off x="11679889" y="10485286"/>
            <a:ext cx="519887" cy="43891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4A7637-2F2F-5E98-423D-D5B925882670}"/>
              </a:ext>
            </a:extLst>
          </p:cNvPr>
          <p:cNvCxnSpPr/>
          <p:nvPr/>
        </p:nvCxnSpPr>
        <p:spPr>
          <a:xfrm flipH="1" flipV="1">
            <a:off x="11891503" y="12460077"/>
            <a:ext cx="150008" cy="68157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7CD0516-02C2-CD9F-1F82-531842AAD486}"/>
              </a:ext>
            </a:extLst>
          </p:cNvPr>
          <p:cNvCxnSpPr>
            <a:stCxn id="15" idx="0"/>
          </p:cNvCxnSpPr>
          <p:nvPr/>
        </p:nvCxnSpPr>
        <p:spPr>
          <a:xfrm flipV="1">
            <a:off x="13475409" y="12616826"/>
            <a:ext cx="0" cy="61229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5E02A8A-6993-EB3F-EA69-39F19B8991A1}"/>
              </a:ext>
            </a:extLst>
          </p:cNvPr>
          <p:cNvSpPr txBox="1"/>
          <p:nvPr/>
        </p:nvSpPr>
        <p:spPr>
          <a:xfrm>
            <a:off x="25831545" y="15133027"/>
            <a:ext cx="640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Examples of crystals equilibrated using the described system (right) vs directly transferred to new solution (left).</a:t>
            </a:r>
          </a:p>
        </p:txBody>
      </p:sp>
      <p:grpSp>
        <p:nvGrpSpPr>
          <p:cNvPr id="4153" name="Group 4152">
            <a:extLst>
              <a:ext uri="{FF2B5EF4-FFF2-40B4-BE49-F238E27FC236}">
                <a16:creationId xmlns:a16="http://schemas.microsoft.com/office/drawing/2014/main" id="{1D87E6C4-D370-9148-022F-2280136A320B}"/>
              </a:ext>
            </a:extLst>
          </p:cNvPr>
          <p:cNvGrpSpPr/>
          <p:nvPr/>
        </p:nvGrpSpPr>
        <p:grpSpPr>
          <a:xfrm>
            <a:off x="15131560" y="18571230"/>
            <a:ext cx="3878800" cy="2787748"/>
            <a:chOff x="15870673" y="18593277"/>
            <a:chExt cx="3878800" cy="2787748"/>
          </a:xfrm>
        </p:grpSpPr>
        <p:pic>
          <p:nvPicPr>
            <p:cNvPr id="47" name="Google Shape;403;p28">
              <a:extLst>
                <a:ext uri="{FF2B5EF4-FFF2-40B4-BE49-F238E27FC236}">
                  <a16:creationId xmlns:a16="http://schemas.microsoft.com/office/drawing/2014/main" id="{DD86FA50-E81C-4DAA-00A8-C860B1AC00A1}"/>
                </a:ext>
              </a:extLst>
            </p:cNvPr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15893612" y="18593277"/>
              <a:ext cx="3716997" cy="2787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0F6F00-E91E-DED2-EC70-398EEDFF8447}"/>
                </a:ext>
              </a:extLst>
            </p:cNvPr>
            <p:cNvSpPr txBox="1"/>
            <p:nvPr/>
          </p:nvSpPr>
          <p:spPr>
            <a:xfrm>
              <a:off x="17018614" y="20636787"/>
              <a:ext cx="906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cryovial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6EEB2B-553E-4225-7EB3-B2C32F20BC6B}"/>
                </a:ext>
              </a:extLst>
            </p:cNvPr>
            <p:cNvSpPr txBox="1"/>
            <p:nvPr/>
          </p:nvSpPr>
          <p:spPr>
            <a:xfrm>
              <a:off x="15870673" y="18617381"/>
              <a:ext cx="1171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crystal cap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B41EAE-718B-4A3C-8A37-8EED06D97D7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V="1">
              <a:off x="17042532" y="18705999"/>
              <a:ext cx="141696" cy="96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6" name="Straight Connector 4095">
              <a:extLst>
                <a:ext uri="{FF2B5EF4-FFF2-40B4-BE49-F238E27FC236}">
                  <a16:creationId xmlns:a16="http://schemas.microsoft.com/office/drawing/2014/main" id="{4D79BA61-D0DB-F14E-7C67-6686CCDA1E50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16737413" y="20199581"/>
              <a:ext cx="281201" cy="62187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9" name="TextBox 4098">
              <a:extLst>
                <a:ext uri="{FF2B5EF4-FFF2-40B4-BE49-F238E27FC236}">
                  <a16:creationId xmlns:a16="http://schemas.microsoft.com/office/drawing/2014/main" id="{75D7659E-867F-6F68-E5FA-2BA090F69878}"/>
                </a:ext>
              </a:extLst>
            </p:cNvPr>
            <p:cNvSpPr txBox="1"/>
            <p:nvPr/>
          </p:nvSpPr>
          <p:spPr>
            <a:xfrm>
              <a:off x="17216054" y="19729066"/>
              <a:ext cx="25334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loop mounted crystal (inside vial)</a:t>
              </a:r>
            </a:p>
          </p:txBody>
        </p:sp>
        <p:cxnSp>
          <p:nvCxnSpPr>
            <p:cNvPr id="4104" name="Straight Connector 4103">
              <a:extLst>
                <a:ext uri="{FF2B5EF4-FFF2-40B4-BE49-F238E27FC236}">
                  <a16:creationId xmlns:a16="http://schemas.microsoft.com/office/drawing/2014/main" id="{1F15080A-0429-FFBF-EA35-353ABF88B6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042532" y="19496966"/>
              <a:ext cx="558906" cy="33244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2" name="Group 4151">
            <a:extLst>
              <a:ext uri="{FF2B5EF4-FFF2-40B4-BE49-F238E27FC236}">
                <a16:creationId xmlns:a16="http://schemas.microsoft.com/office/drawing/2014/main" id="{D5E3A5A0-76FD-198E-EFBE-E43C97D04A89}"/>
              </a:ext>
            </a:extLst>
          </p:cNvPr>
          <p:cNvGrpSpPr/>
          <p:nvPr/>
        </p:nvGrpSpPr>
        <p:grpSpPr>
          <a:xfrm>
            <a:off x="10640674" y="18571230"/>
            <a:ext cx="3716997" cy="2787748"/>
            <a:chOff x="11379787" y="18593277"/>
            <a:chExt cx="3716997" cy="2787748"/>
          </a:xfrm>
        </p:grpSpPr>
        <p:pic>
          <p:nvPicPr>
            <p:cNvPr id="45" name="Google Shape;402;p28">
              <a:extLst>
                <a:ext uri="{FF2B5EF4-FFF2-40B4-BE49-F238E27FC236}">
                  <a16:creationId xmlns:a16="http://schemas.microsoft.com/office/drawing/2014/main" id="{5D5E7949-B9D2-1E29-7348-5DD5DA782E7B}"/>
                </a:ext>
              </a:extLst>
            </p:cNvPr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11379787" y="18593277"/>
              <a:ext cx="3716997" cy="2787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07A48B-516F-ECDF-B354-5A841DB8611D}"/>
                </a:ext>
              </a:extLst>
            </p:cNvPr>
            <p:cNvSpPr txBox="1"/>
            <p:nvPr/>
          </p:nvSpPr>
          <p:spPr>
            <a:xfrm>
              <a:off x="13820849" y="20308413"/>
              <a:ext cx="1062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vape-pen</a:t>
              </a:r>
            </a:p>
          </p:txBody>
        </p:sp>
        <p:cxnSp>
          <p:nvCxnSpPr>
            <p:cNvPr id="4117" name="Straight Connector 4116">
              <a:extLst>
                <a:ext uri="{FF2B5EF4-FFF2-40B4-BE49-F238E27FC236}">
                  <a16:creationId xmlns:a16="http://schemas.microsoft.com/office/drawing/2014/main" id="{B094E547-27A7-4C5F-33B2-76FFD4348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00685" y="19871207"/>
              <a:ext cx="471512" cy="50419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8AB45F6F-E9D2-061A-0990-B7DDF66EB004}"/>
              </a:ext>
            </a:extLst>
          </p:cNvPr>
          <p:cNvGrpSpPr/>
          <p:nvPr/>
        </p:nvGrpSpPr>
        <p:grpSpPr>
          <a:xfrm>
            <a:off x="26716517" y="18572979"/>
            <a:ext cx="4888514" cy="4608644"/>
            <a:chOff x="26471825" y="18773169"/>
            <a:chExt cx="4888514" cy="4608644"/>
          </a:xfrm>
        </p:grpSpPr>
        <p:pic>
          <p:nvPicPr>
            <p:cNvPr id="38" name="Picture 37" descr="A picture containing indoor, table, sitting, small&#10;&#10;Description automatically generated">
              <a:extLst>
                <a:ext uri="{FF2B5EF4-FFF2-40B4-BE49-F238E27FC236}">
                  <a16:creationId xmlns:a16="http://schemas.microsoft.com/office/drawing/2014/main" id="{11A210D7-0444-77D5-43F6-DEAA036F8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4" b="13525"/>
            <a:stretch/>
          </p:blipFill>
          <p:spPr>
            <a:xfrm>
              <a:off x="26471825" y="18773169"/>
              <a:ext cx="4400438" cy="4608644"/>
            </a:xfrm>
            <a:prstGeom prst="rect">
              <a:avLst/>
            </a:prstGeom>
          </p:spPr>
        </p:pic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A9CB195B-D1EE-ECC5-F9C1-D10496867049}"/>
                </a:ext>
              </a:extLst>
            </p:cNvPr>
            <p:cNvSpPr txBox="1"/>
            <p:nvPr/>
          </p:nvSpPr>
          <p:spPr>
            <a:xfrm>
              <a:off x="28480302" y="22622311"/>
              <a:ext cx="2150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nebulizer plate &amp; new solution (inside)</a:t>
              </a:r>
            </a:p>
          </p:txBody>
        </p:sp>
        <p:cxnSp>
          <p:nvCxnSpPr>
            <p:cNvPr id="4138" name="Straight Connector 4137">
              <a:extLst>
                <a:ext uri="{FF2B5EF4-FFF2-40B4-BE49-F238E27FC236}">
                  <a16:creationId xmlns:a16="http://schemas.microsoft.com/office/drawing/2014/main" id="{DCECE639-122F-0929-35CB-05650F34E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592632" y="22289989"/>
              <a:ext cx="441946" cy="36307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1" name="TextBox 4140">
              <a:extLst>
                <a:ext uri="{FF2B5EF4-FFF2-40B4-BE49-F238E27FC236}">
                  <a16:creationId xmlns:a16="http://schemas.microsoft.com/office/drawing/2014/main" id="{B1DEB9B1-7AEF-9627-6FF9-8FD45F8FAAD5}"/>
                </a:ext>
              </a:extLst>
            </p:cNvPr>
            <p:cNvSpPr txBox="1"/>
            <p:nvPr/>
          </p:nvSpPr>
          <p:spPr>
            <a:xfrm>
              <a:off x="29210176" y="20892825"/>
              <a:ext cx="2150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humid flow</a:t>
              </a:r>
            </a:p>
          </p:txBody>
        </p:sp>
        <p:cxnSp>
          <p:nvCxnSpPr>
            <p:cNvPr id="4143" name="Straight Arrow Connector 4142">
              <a:extLst>
                <a:ext uri="{FF2B5EF4-FFF2-40B4-BE49-F238E27FC236}">
                  <a16:creationId xmlns:a16="http://schemas.microsoft.com/office/drawing/2014/main" id="{7E0D1B82-8EC2-6D51-0252-32549E80433A}"/>
                </a:ext>
              </a:extLst>
            </p:cNvPr>
            <p:cNvCxnSpPr/>
            <p:nvPr/>
          </p:nvCxnSpPr>
          <p:spPr>
            <a:xfrm flipH="1">
              <a:off x="28962626" y="21329801"/>
              <a:ext cx="735496" cy="501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4" name="TextBox 4143">
              <a:extLst>
                <a:ext uri="{FF2B5EF4-FFF2-40B4-BE49-F238E27FC236}">
                  <a16:creationId xmlns:a16="http://schemas.microsoft.com/office/drawing/2014/main" id="{393CA124-6A32-FA83-0617-1B4A0FF6F6DE}"/>
                </a:ext>
              </a:extLst>
            </p:cNvPr>
            <p:cNvSpPr txBox="1"/>
            <p:nvPr/>
          </p:nvSpPr>
          <p:spPr>
            <a:xfrm>
              <a:off x="27013037" y="21247473"/>
              <a:ext cx="2150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vacuum flow</a:t>
              </a:r>
            </a:p>
          </p:txBody>
        </p:sp>
        <p:cxnSp>
          <p:nvCxnSpPr>
            <p:cNvPr id="4145" name="Straight Arrow Connector 4144">
              <a:extLst>
                <a:ext uri="{FF2B5EF4-FFF2-40B4-BE49-F238E27FC236}">
                  <a16:creationId xmlns:a16="http://schemas.microsoft.com/office/drawing/2014/main" id="{86E0E034-C394-EA7B-95FD-6C160D050E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76670" y="21270689"/>
              <a:ext cx="735496" cy="2507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7" name="TextBox 4146">
              <a:extLst>
                <a:ext uri="{FF2B5EF4-FFF2-40B4-BE49-F238E27FC236}">
                  <a16:creationId xmlns:a16="http://schemas.microsoft.com/office/drawing/2014/main" id="{4E0124CC-0496-D30F-0CD5-235B8E4C4421}"/>
                </a:ext>
              </a:extLst>
            </p:cNvPr>
            <p:cNvSpPr txBox="1"/>
            <p:nvPr/>
          </p:nvSpPr>
          <p:spPr>
            <a:xfrm>
              <a:off x="29034578" y="22034854"/>
              <a:ext cx="2150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cryovial end</a:t>
              </a:r>
            </a:p>
          </p:txBody>
        </p:sp>
        <p:cxnSp>
          <p:nvCxnSpPr>
            <p:cNvPr id="4149" name="Straight Connector 4148">
              <a:extLst>
                <a:ext uri="{FF2B5EF4-FFF2-40B4-BE49-F238E27FC236}">
                  <a16:creationId xmlns:a16="http://schemas.microsoft.com/office/drawing/2014/main" id="{F2E5EA7C-0815-33A2-E962-39635016780F}"/>
                </a:ext>
              </a:extLst>
            </p:cNvPr>
            <p:cNvCxnSpPr/>
            <p:nvPr/>
          </p:nvCxnSpPr>
          <p:spPr>
            <a:xfrm flipH="1" flipV="1">
              <a:off x="28619910" y="21649195"/>
              <a:ext cx="543290" cy="45185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51" name="TextBox 4150">
            <a:extLst>
              <a:ext uri="{FF2B5EF4-FFF2-40B4-BE49-F238E27FC236}">
                <a16:creationId xmlns:a16="http://schemas.microsoft.com/office/drawing/2014/main" id="{23913129-DE59-6F42-66BB-26746D4B0C33}"/>
              </a:ext>
            </a:extLst>
          </p:cNvPr>
          <p:cNvSpPr txBox="1"/>
          <p:nvPr/>
        </p:nvSpPr>
        <p:spPr>
          <a:xfrm>
            <a:off x="26696689" y="23463481"/>
            <a:ext cx="466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 mounted crystal is inserted into the cryovial end, and incubated in the aerosol under humid flow.</a:t>
            </a:r>
          </a:p>
        </p:txBody>
      </p:sp>
    </p:spTree>
    <p:extLst>
      <p:ext uri="{BB962C8B-B14F-4D97-AF65-F5344CB8AC3E}">
        <p14:creationId xmlns:p14="http://schemas.microsoft.com/office/powerpoint/2010/main" val="1015390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1191</TotalTime>
  <Words>509</Words>
  <Application>Microsoft Macintosh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MillerBanner Black</vt:lpstr>
      <vt:lpstr>Segoe UI</vt:lpstr>
      <vt:lpstr>Segoe UI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cp:lastPrinted>2022-07-22T17:30:39Z</cp:lastPrinted>
  <dcterms:created xsi:type="dcterms:W3CDTF">2022-07-21T23:38:25Z</dcterms:created>
  <dcterms:modified xsi:type="dcterms:W3CDTF">2022-07-27T16:26:57Z</dcterms:modified>
</cp:coreProperties>
</file>